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23"/>
  </p:notesMasterIdLst>
  <p:handoutMasterIdLst>
    <p:handoutMasterId r:id="rId24"/>
  </p:handoutMasterIdLst>
  <p:sldIdLst>
    <p:sldId id="256" r:id="rId2"/>
    <p:sldId id="430" r:id="rId3"/>
    <p:sldId id="655" r:id="rId4"/>
    <p:sldId id="650" r:id="rId5"/>
    <p:sldId id="577" r:id="rId6"/>
    <p:sldId id="651" r:id="rId7"/>
    <p:sldId id="647" r:id="rId8"/>
    <p:sldId id="652" r:id="rId9"/>
    <p:sldId id="636" r:id="rId10"/>
    <p:sldId id="639" r:id="rId11"/>
    <p:sldId id="552" r:id="rId12"/>
    <p:sldId id="640" r:id="rId13"/>
    <p:sldId id="658" r:id="rId14"/>
    <p:sldId id="560" r:id="rId15"/>
    <p:sldId id="653" r:id="rId16"/>
    <p:sldId id="643" r:id="rId17"/>
    <p:sldId id="618" r:id="rId18"/>
    <p:sldId id="607" r:id="rId19"/>
    <p:sldId id="641" r:id="rId20"/>
    <p:sldId id="660" r:id="rId21"/>
    <p:sldId id="646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 Swander" initials="CS" lastIdx="1" clrIdx="0"/>
  <p:cmAuthor id="1" name="Greg" initials="G" lastIdx="7" clrIdx="1"/>
  <p:cmAuthor id="2" name="Ergo-58" initials="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FFCC00"/>
    <a:srgbClr val="99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62" autoAdjust="0"/>
    <p:restoredTop sz="94590" autoAdjust="0"/>
  </p:normalViewPr>
  <p:slideViewPr>
    <p:cSldViewPr>
      <p:cViewPr varScale="1">
        <p:scale>
          <a:sx n="85" d="100"/>
          <a:sy n="85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61CECAA-BD62-4C33-861D-2460A214F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4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F7E84708-AB24-449E-9762-6647B179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3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9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F9A3-A457-4748-A1E7-9C39B57C0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DB01-0B7B-4B96-9EA0-06154DA072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6F19-5831-447B-AFF7-7E63BBF2B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ED2D-A88D-42D2-AE2F-7D7CAC7BC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5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269D2-660B-4A42-A2D6-32008FE6A7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BEFF3-9C6D-4395-A651-EBAD302C5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100"/>
            <a:ext cx="9144000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F9B4-63D5-40C4-9489-F9C79CDF2D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3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2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2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0C06-E4EF-4536-A477-B15CDA737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28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p_NTN_smallLogo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4400" y="1981200"/>
            <a:ext cx="770350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Arial" pitchFamily="34" charset="0"/>
              <a:buChar char="•"/>
              <a:defRPr/>
            </a:lvl1pPr>
            <a:lvl2pPr marL="274320" algn="l">
              <a:buFont typeface="Arial" pitchFamily="34" charset="0"/>
              <a:buChar char="•"/>
              <a:defRPr sz="2800">
                <a:latin typeface="+mn-lt"/>
              </a:defRPr>
            </a:lvl2pPr>
            <a:lvl3pPr marL="548640" algn="l">
              <a:buFont typeface="Arial" pitchFamily="34" charset="0"/>
              <a:buChar char="•"/>
              <a:defRPr sz="2800">
                <a:latin typeface="+mn-lt"/>
              </a:defRPr>
            </a:lvl3pPr>
            <a:lvl4pPr>
              <a:buFont typeface="Arial" pitchFamily="34" charset="0"/>
              <a:buChar char="•"/>
              <a:defRPr sz="2800"/>
            </a:lvl4pPr>
            <a:lvl5pPr>
              <a:buFont typeface="Arial" pitchFamily="34" charset="0"/>
              <a:buChar char="•"/>
              <a:defRPr sz="2800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6096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9AB-A144-44D7-82BE-5B7CAB4D852F}" type="datetimeFigureOut">
              <a:rPr lang="en-US"/>
              <a:pPr>
                <a:defRPr/>
              </a:pPr>
              <a:t>12/11/2017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0-4B6A-48FF-8F1B-E7EF5206D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1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0EE14-657A-483A-B32B-660A75117E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0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A7B4-96B5-47EB-9058-9E30B1EEF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0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E2A1-CA4D-401B-8A37-9703DD5C9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8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88F5-C0E8-41BE-A590-035070C71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8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F126-869C-4CD9-86F4-D00C82598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8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ED75-AA13-47A6-B016-EB45AEE7D9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45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67D6-0B5C-496A-BF9F-C8D125B6B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7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print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9376820-4682-4A2E-BF3F-A500A59F99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31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523" r:id="rId12"/>
    <p:sldLayoutId id="2147484524" r:id="rId13"/>
    <p:sldLayoutId id="2147484459" r:id="rId14"/>
    <p:sldLayoutId id="2147484525" r:id="rId15"/>
    <p:sldLayoutId id="2147484526" r:id="rId16"/>
    <p:sldLayoutId id="2147484527" r:id="rId17"/>
    <p:sldLayoutId id="2147484528" r:id="rId18"/>
    <p:sldLayoutId id="2147484529" r:id="rId19"/>
    <p:sldLayoutId id="2147484530" r:id="rId2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vi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1"/>
          <p:cNvSpPr txBox="1">
            <a:spLocks noChangeArrowheads="1"/>
          </p:cNvSpPr>
          <p:nvPr/>
        </p:nvSpPr>
        <p:spPr bwMode="auto">
          <a:xfrm>
            <a:off x="609600" y="4351867"/>
            <a:ext cx="7162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Carl Swander, Ph.D. – President/CEO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Tony Percich – Vice President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Joe De </a:t>
            </a:r>
            <a:r>
              <a:rPr lang="en-US" dirty="0" err="1"/>
              <a:t>Ladurantey</a:t>
            </a:r>
            <a:r>
              <a:rPr lang="en-US" dirty="0"/>
              <a:t> – Retired Police Chief - Senior Field Consultant</a:t>
            </a:r>
          </a:p>
        </p:txBody>
      </p:sp>
      <p:pic>
        <p:nvPicPr>
          <p:cNvPr id="61443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13B7BE-6116-484F-9B2F-41FE75E15082}"/>
              </a:ext>
            </a:extLst>
          </p:cNvPr>
          <p:cNvSpPr txBox="1">
            <a:spLocks/>
          </p:cNvSpPr>
          <p:nvPr/>
        </p:nvSpPr>
        <p:spPr bwMode="auto">
          <a:xfrm>
            <a:off x="457200" y="3208867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Nevis" pitchFamily="2" charset="0"/>
              </a:defRPr>
            </a:lvl9pPr>
          </a:lstStyle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CPCA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– NTN Strategic Partnership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D904-341C-4EB7-BF35-EF1DB18E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NTN California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71FC4-07B5-45C1-8EAF-F7168D8A7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59" y="1412558"/>
            <a:ext cx="4114800" cy="39624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 test center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 11,000 candidates tested in 2016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1,750 test sessions in 2016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 expansion in 2018 – over 115 statewide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Candidate capacity is unlimited </a:t>
            </a:r>
          </a:p>
        </p:txBody>
      </p:sp>
      <p:pic>
        <p:nvPicPr>
          <p:cNvPr id="5" name="Picture 4" descr="California Map 11-27-17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0442" y="1412558"/>
            <a:ext cx="373796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1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Testing Network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>
          <a:xfrm>
            <a:off x="423863" y="1524000"/>
            <a:ext cx="3874141" cy="4525963"/>
          </a:xfrm>
        </p:spPr>
        <p:txBody>
          <a:bodyPr/>
          <a:lstStyle/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100+ test centers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Hosted over 20,000 test sessions in 2016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280,000+ candidates tested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500+ departments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states and Washington D.C.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2,200 additional test centers in 2018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D0F84-8121-414A-A8D0-3D053CD8974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286457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53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2F00-0C3F-4D17-95FA-7119868E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NTN Clients -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9A75C-4C18-4500-A5BC-A34EAE8F1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992562"/>
          </a:xfrm>
        </p:spPr>
        <p:txBody>
          <a:bodyPr/>
          <a:lstStyle/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Beverly Hills			City of Burbank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Fremont			City of Downey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Walnut Creek			City of Huntington Beach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Long Beach			City of Ontario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Rialto				City of Palo Alto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San Francisco			City of San Bernardino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Oakland			City of Santa Barbara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San Jose			City of Torrance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South Pasadena		City/County Santa Clara </a:t>
            </a:r>
          </a:p>
          <a:p>
            <a:pPr marL="0" indent="0">
              <a:buNone/>
              <a:tabLst>
                <a:tab pos="233363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City of Vacaville			City of Palm Springs</a:t>
            </a:r>
          </a:p>
        </p:txBody>
      </p:sp>
    </p:spTree>
    <p:extLst>
      <p:ext uri="{BB962C8B-B14F-4D97-AF65-F5344CB8AC3E}">
        <p14:creationId xmlns:p14="http://schemas.microsoft.com/office/powerpoint/2010/main" val="3641163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NTN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95441"/>
              </p:ext>
            </p:extLst>
          </p:nvPr>
        </p:nvGraphicFramePr>
        <p:xfrm>
          <a:off x="685800" y="1417638"/>
          <a:ext cx="7543800" cy="4297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Candidate Show Rate -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266">
                <a:tc>
                  <a:txBody>
                    <a:bodyPr/>
                    <a:lstStyle/>
                    <a:p>
                      <a:r>
                        <a:rPr lang="en-US" dirty="0"/>
                        <a:t>Candidate</a:t>
                      </a:r>
                      <a:r>
                        <a:rPr lang="en-US" baseline="0" dirty="0"/>
                        <a:t> Show Rate - </a:t>
                      </a:r>
                      <a:r>
                        <a:rPr lang="en-US" baseline="0" dirty="0" err="1"/>
                        <a:t>SFPD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Candidate Volume -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2.5X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Candidate Volume </a:t>
                      </a:r>
                      <a:r>
                        <a:rPr lang="en-US" dirty="0" err="1"/>
                        <a:t>SFPD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2.7X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Diversity Percentage - 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2.75X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Diversity Percentage </a:t>
                      </a:r>
                      <a:r>
                        <a:rPr lang="en-US" dirty="0" err="1"/>
                        <a:t>SFPD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2.5X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Candidate Satisfaction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$10-300,000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$500-2,500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233">
                <a:tc>
                  <a:txBody>
                    <a:bodyPr/>
                    <a:lstStyle/>
                    <a:p>
                      <a:r>
                        <a:rPr lang="en-US" dirty="0"/>
                        <a:t>Cost </a:t>
                      </a:r>
                      <a:r>
                        <a:rPr lang="en-US" dirty="0" err="1"/>
                        <a:t>SFPD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34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Shared Cost Model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Minimal Department Costs – Annual Memberships:  $500 - $2500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Candidates Test Fees</a:t>
            </a:r>
          </a:p>
          <a:p>
            <a:pPr marL="690563"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Law: $49 candidate test fee, $9.50 to transfer a test score</a:t>
            </a:r>
          </a:p>
          <a:p>
            <a:pPr marL="690563"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Communications: $41 candidate test fee, $9.50 to transfer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Cost benefit model</a:t>
            </a:r>
          </a:p>
          <a:p>
            <a:pPr marL="690563" lvl="2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Costs a candidate $88 to test for 5 departments….</a:t>
            </a:r>
          </a:p>
          <a:p>
            <a:pPr marL="1147763"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much could this cost?</a:t>
            </a:r>
          </a:p>
          <a:p>
            <a:pPr marL="1147763" lvl="4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gas, transportation, parking, time off, child care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Hardship program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41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the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 minimum skills such as reading and writing (as required by POST)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 measurement of judgement and decision making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sophisticated tools, based on sound research, that predict overall job performance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FrontLine National Exam</a:t>
            </a:r>
          </a:p>
        </p:txBody>
      </p:sp>
    </p:spTree>
    <p:extLst>
      <p:ext uri="{BB962C8B-B14F-4D97-AF65-F5344CB8AC3E}">
        <p14:creationId xmlns:p14="http://schemas.microsoft.com/office/powerpoint/2010/main" val="4182612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F700-B1EE-41A5-A099-680F22339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 POST Testing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4849-4CB0-4191-BBDC-0381DA9C1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Reg. 1951 - Peace Officer Reading and Writing Ability Assessment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(a) (1) Achievement of a score deemed acceptable by the hiring department on the POST Entry-Level Law Enforcement Test Battery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other professionally developed and validated test of reading and writing ability. The test can be administered by either the department or another entity.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FrontLine National includes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validated test of reading and writing ability.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000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FrontLine National Dimensions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7576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Reading and Writing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Observation/Assessment/Critical Thinking Ability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Interrogation/Investigative Communication Ability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Team Orientation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Confrontation/Enforcement  Initiative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Restraint in Use of Authority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Ethical Orientation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Ability to Understand and Help with Human Distress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Organizational Orientation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Customer/Community Relations Skills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NEW 2018: Integrity/Work Attitudes</a:t>
            </a:r>
          </a:p>
        </p:txBody>
      </p:sp>
    </p:spTree>
    <p:extLst>
      <p:ext uri="{BB962C8B-B14F-4D97-AF65-F5344CB8AC3E}">
        <p14:creationId xmlns:p14="http://schemas.microsoft.com/office/powerpoint/2010/main" val="4211867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72281"/>
            <a:ext cx="6019800" cy="557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4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C849-20ED-4A63-B156-08B28FA7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Clients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(&gt;400)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64001-674F-4906-AEFC-53657AFA6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221162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San Francisco, 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El Paso, TX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Long Beach, CA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Seattle, WA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Fort Lauderdale, FL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Michigan State Police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Las Vegas, NV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DC Metro, Dist. Columbia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Bellevue, WA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Portland, OR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Cleveland, OH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Aurora, CO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Denver, CO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Oakland, 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San Jose, CA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Nashville, TN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Salt Lake, 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Cincinnati, OH</a:t>
            </a:r>
          </a:p>
        </p:txBody>
      </p:sp>
    </p:spTree>
    <p:extLst>
      <p:ext uri="{BB962C8B-B14F-4D97-AF65-F5344CB8AC3E}">
        <p14:creationId xmlns:p14="http://schemas.microsoft.com/office/powerpoint/2010/main" val="29393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197"/>
          </a:xfrm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NTN Company Profile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02480" y="1447800"/>
            <a:ext cx="4537882" cy="411480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800" dirty="0"/>
              <a:t> Staff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Industrial/Organizational Psychologists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Public Safety Professionals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Dedicated Client Relations Team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Professional Proctor Teams 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Trained Operations / Reporting Staff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/>
              <a:t>Strong / Effective Executive Leadership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en-US" sz="1400" dirty="0"/>
          </a:p>
          <a:p>
            <a:pPr marL="457200" lvl="1" indent="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400" dirty="0"/>
          </a:p>
          <a:p>
            <a:pPr marL="914400" lvl="2" indent="0" eaLnBrk="1" hangingPunct="1">
              <a:buNone/>
              <a:defRPr/>
            </a:pPr>
            <a:endParaRPr lang="en-US" sz="1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95399"/>
            <a:ext cx="453788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36 Years Public Safety Test Development and Administration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 2,000 Total Clients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100+ National Testing Centers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Professional Services - Promotional, Background Investigations, and Systems Integration</a:t>
            </a:r>
          </a:p>
          <a:p>
            <a:pPr lvl="1" eaLnBrk="1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Award Winning Simulation Exams</a:t>
            </a:r>
          </a:p>
          <a:p>
            <a:pPr marL="914400" lvl="2" indent="0" eaLnBrk="1" hangingPunct="1"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1776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FrontLine/NTN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1"/>
            <a:ext cx="8229600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qualified and quality candidates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pass rates for diverse candidates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adverse impact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defensible - criterion validated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47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NTN can provide service and tools that enhance the quality of personnel at all levels for member departments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value we provide to member departments will continue to grow as more departments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NTN aligns with the goals of the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CPCA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strategic partnership program </a:t>
            </a:r>
          </a:p>
        </p:txBody>
      </p:sp>
    </p:spTree>
    <p:extLst>
      <p:ext uri="{BB962C8B-B14F-4D97-AF65-F5344CB8AC3E}">
        <p14:creationId xmlns:p14="http://schemas.microsoft.com/office/powerpoint/2010/main" val="23841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B7BE-6116-484F-9B2F-41FE75E1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Strategic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60072-FA7E-42BC-B89A-75576A4E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CPCA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NTN strategic partnership that can deliver value to member departments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effective testing and recruiting tools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candidate quality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 candidate diversity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cost savings</a:t>
            </a:r>
          </a:p>
          <a:p>
            <a:pPr marL="0" lvl="1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 Association revenue through state wide candidate testing</a:t>
            </a:r>
          </a:p>
        </p:txBody>
      </p:sp>
    </p:spTree>
    <p:extLst>
      <p:ext uri="{BB962C8B-B14F-4D97-AF65-F5344CB8AC3E}">
        <p14:creationId xmlns:p14="http://schemas.microsoft.com/office/powerpoint/2010/main" val="18180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>
              <a:lnSpc>
                <a:spcPct val="130000"/>
              </a:lnSpc>
              <a:spcAft>
                <a:spcPts val="12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Positively impact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personnel at all levels within public safety departments</a:t>
            </a:r>
          </a:p>
          <a:p>
            <a:pPr>
              <a:lnSpc>
                <a:spcPct val="130000"/>
              </a:lnSpc>
              <a:spcAft>
                <a:spcPts val="120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Hiring quality candidates requires the right tools and the right candidates</a:t>
            </a:r>
          </a:p>
        </p:txBody>
      </p:sp>
    </p:spTree>
    <p:extLst>
      <p:ext uri="{BB962C8B-B14F-4D97-AF65-F5344CB8AC3E}">
        <p14:creationId xmlns:p14="http://schemas.microsoft.com/office/powerpoint/2010/main" val="65619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Recruitment Challenges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pPr marL="225425" lvl="1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Less available candidates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4.3% National unemployment rate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10% in 2009 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4.7% California unemployment rate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12+% in 2009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public safety job perception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1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Recruitment Challenges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225425" lvl="1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Increasing demand on officer job performance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attention leads to more situations of a difficult nature 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Common sense, judgement, decision making are all needed when engaging with public in difficult situations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can we have higher standards with fewer candidates?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23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Candidate Numbers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5425" lvl="1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can we impact?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Economy - No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Negative Media Coverage - No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Recruitment – Yes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Candidate Convenience – Yes</a:t>
            </a:r>
          </a:p>
          <a:p>
            <a:pPr marL="1314450" lvl="3" indent="-4572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testing options</a:t>
            </a:r>
          </a:p>
          <a:p>
            <a:pPr marL="1314450" lvl="3" indent="-4572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Easier to get information to a department</a:t>
            </a:r>
          </a:p>
          <a:p>
            <a:pPr marL="1314450" lvl="3" indent="-45720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Toll free candidate support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endParaRPr lang="en-US" sz="3200" dirty="0"/>
          </a:p>
          <a:p>
            <a:pPr marL="0" lvl="1" indent="0">
              <a:spcBef>
                <a:spcPct val="50000"/>
              </a:spcBef>
              <a:buClr>
                <a:schemeClr val="tx1"/>
              </a:buClr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5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Limitations to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marL="225425" lvl="1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Department Candidate Barriers</a:t>
            </a:r>
          </a:p>
          <a:p>
            <a:pPr marL="625475" lvl="2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Budget challenges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 driven testing models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Minimal recruitment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Infrequent testing</a:t>
            </a:r>
          </a:p>
          <a:p>
            <a:pPr marL="1082675" lvl="3" indent="-225425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Minimal candidate support </a:t>
            </a:r>
          </a:p>
          <a:p>
            <a:pPr marL="625475" lvl="2" indent="-225425">
              <a:spcBef>
                <a:spcPct val="500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Barriers often lead department to lower standards to maintain candidate numbers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MQs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Cut Scores)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9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 Barriers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Increased recruitment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a candidate centric model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frequent and convenient test times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Dedicated candidate support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hundreds of departments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Synergistic recruitment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does NTN do this?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NTN’s centralized continuous recruitment and testing process</a:t>
            </a:r>
            <a:endParaRPr lang="en-US" sz="2000" dirty="0"/>
          </a:p>
          <a:p>
            <a:endParaRPr lang="en-US" sz="2000" dirty="0"/>
          </a:p>
          <a:p>
            <a:pPr marL="342900" lvl="1" indent="-3429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963628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Ergo Custom">
      <a:dk1>
        <a:sysClr val="windowText" lastClr="000000"/>
      </a:dk1>
      <a:lt1>
        <a:sysClr val="window" lastClr="FFFFFF"/>
      </a:lt1>
      <a:dk2>
        <a:srgbClr val="1C427B"/>
      </a:dk2>
      <a:lt2>
        <a:srgbClr val="FFFFFF"/>
      </a:lt2>
      <a:accent1>
        <a:srgbClr val="557CB5"/>
      </a:accent1>
      <a:accent2>
        <a:srgbClr val="841616"/>
      </a:accent2>
      <a:accent3>
        <a:srgbClr val="55B557"/>
      </a:accent3>
      <a:accent4>
        <a:srgbClr val="9255B5"/>
      </a:accent4>
      <a:accent5>
        <a:srgbClr val="7F7F7F"/>
      </a:accent5>
      <a:accent6>
        <a:srgbClr val="F79646"/>
      </a:accent6>
      <a:hlink>
        <a:srgbClr val="557CB5"/>
      </a:hlink>
      <a:folHlink>
        <a:srgbClr val="9255B5"/>
      </a:folHlink>
    </a:clrScheme>
    <a:fontScheme name="Ergo Custom">
      <a:majorFont>
        <a:latin typeface="Nevis"/>
        <a:ea typeface=""/>
        <a:cs typeface=""/>
      </a:majorFont>
      <a:minorFont>
        <a:latin typeface="Open Sans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115798</TotalTime>
  <Words>812</Words>
  <Application>Microsoft Office PowerPoint</Application>
  <PresentationFormat>On-screen Show (4:3)</PresentationFormat>
  <Paragraphs>184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Nevis</vt:lpstr>
      <vt:lpstr>Open Sans</vt:lpstr>
      <vt:lpstr>Wingdings</vt:lpstr>
      <vt:lpstr>1_Theme1</vt:lpstr>
      <vt:lpstr>PowerPoint Presentation</vt:lpstr>
      <vt:lpstr>NTN Company Profile</vt:lpstr>
      <vt:lpstr>Strategic Partnership</vt:lpstr>
      <vt:lpstr>QUALITY</vt:lpstr>
      <vt:lpstr>Current Recruitment Challenges</vt:lpstr>
      <vt:lpstr>Current Recruitment Challenges</vt:lpstr>
      <vt:lpstr>Candidate Numbers</vt:lpstr>
      <vt:lpstr>Limitations to Success</vt:lpstr>
      <vt:lpstr>Remove Barriers</vt:lpstr>
      <vt:lpstr>NTN California Testing</vt:lpstr>
      <vt:lpstr>National Testing Network</vt:lpstr>
      <vt:lpstr>Sampling NTN Clients - CA</vt:lpstr>
      <vt:lpstr>NTN Metrics</vt:lpstr>
      <vt:lpstr>Shared Cost Model</vt:lpstr>
      <vt:lpstr>Identify the Best</vt:lpstr>
      <vt:lpstr>CA POST Testing Requirements</vt:lpstr>
      <vt:lpstr>FrontLine National Dimensions</vt:lpstr>
      <vt:lpstr>PowerPoint Presentation</vt:lpstr>
      <vt:lpstr>Sample Clients (&gt;400)</vt:lpstr>
      <vt:lpstr>FrontLine/NTN Results</vt:lpstr>
      <vt:lpstr>Strategic Partnership</vt:lpstr>
    </vt:vector>
  </TitlesOfParts>
  <Company>Ergometrics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Testing  Network</dc:title>
  <dc:creator>Carl Swander</dc:creator>
  <cp:lastModifiedBy>Joe De Ladurantey</cp:lastModifiedBy>
  <cp:revision>595</cp:revision>
  <dcterms:created xsi:type="dcterms:W3CDTF">2006-09-12T20:41:57Z</dcterms:created>
  <dcterms:modified xsi:type="dcterms:W3CDTF">2017-12-11T20:17:03Z</dcterms:modified>
</cp:coreProperties>
</file>