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7023100" cy="93091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01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78AA-541E-4BB5-805B-95E4834EFA6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9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0AE1-E96F-4A89-AE27-37AE8E1A322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2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FCDC7-64F0-44B0-8A9F-4FE9E0AA8D5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84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CC356-B8DC-497E-B052-54B041B8561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85CFC-63E9-4948-9B8D-718654CE624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92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7BFC3-D2B6-4260-BD9C-0F1AF567AC89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6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FDE0E-66C2-4020-A75F-4841B8A00E8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83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E5662-5E97-4167-8D71-BE7BC35B0C4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05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0E3DE-C4C4-4EF2-8B9F-1F84B300EB1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33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6"/>
            <a:ext cx="2256235" cy="154940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70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B39BB-6D10-4E05-8924-04611EE3725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2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F3677-E0CA-4362-A471-047493522B0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28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18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78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968"/>
            <a:ext cx="1600200" cy="63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78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968"/>
            <a:ext cx="2171700" cy="63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American Association of Motor Vehicle Administrators</a:t>
            </a:r>
          </a:p>
        </p:txBody>
      </p:sp>
      <p:sp>
        <p:nvSpPr>
          <p:cNvPr id="478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968"/>
            <a:ext cx="1600200" cy="63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 smtClean="0"/>
            </a:lvl1pPr>
          </a:lstStyle>
          <a:p>
            <a:pPr>
              <a:defRPr/>
            </a:pPr>
            <a:fld id="{4A7D80DE-E737-41EF-971F-E4E94FF2098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31" name="Picture 7" descr="hosposter2"/>
          <p:cNvPicPr>
            <a:picLocks noChangeAspect="1" noChangeArrowheads="1"/>
          </p:cNvPicPr>
          <p:nvPr/>
        </p:nvPicPr>
        <p:blipFill>
          <a:blip r:embed="rId13" cstate="print"/>
          <a:srcRect t="57895" b="5263"/>
          <a:stretch>
            <a:fillRect/>
          </a:stretch>
        </p:blipFill>
        <p:spPr bwMode="auto">
          <a:xfrm>
            <a:off x="0" y="8348135"/>
            <a:ext cx="3200400" cy="795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header_bg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68580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030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nhoward@iadlest.org" TargetMode="External"/><Relationship Id="rId5" Type="http://schemas.openxmlformats.org/officeDocument/2006/relationships/hyperlink" Target="mailto:todd.murphy@sdsheriff.org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media.treehugger.com/assets/images/2015/06/large-truck-0000001.jpg.662x0_q70_crop-scale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52728"/>
            <a:ext cx="6858000" cy="7791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399" y="-7831"/>
            <a:ext cx="961697" cy="1074631"/>
          </a:xfrm>
          <a:prstGeom prst="rect">
            <a:avLst/>
          </a:prstGeom>
        </p:spPr>
      </p:pic>
      <p:sp>
        <p:nvSpPr>
          <p:cNvPr id="7" name="AutoShape 6" descr="Image result for large trucks"/>
          <p:cNvSpPr>
            <a:spLocks noChangeAspect="1" noChangeArrowheads="1"/>
          </p:cNvSpPr>
          <p:nvPr/>
        </p:nvSpPr>
        <p:spPr bwMode="auto">
          <a:xfrm>
            <a:off x="116681" y="18919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9" name="AutoShape 12" descr="Image result for federal motor carrier safety administration"/>
          <p:cNvSpPr>
            <a:spLocks noChangeAspect="1" noChangeArrowheads="1"/>
          </p:cNvSpPr>
          <p:nvPr/>
        </p:nvSpPr>
        <p:spPr bwMode="auto">
          <a:xfrm>
            <a:off x="230981" y="200620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>
              <a:defRPr/>
            </a:pPr>
            <a:endParaRPr lang="en-US" sz="1350" kern="0">
              <a:solidFill>
                <a:sysClr val="windowText" lastClr="000000"/>
              </a:solidFill>
            </a:endParaRPr>
          </a:p>
        </p:txBody>
      </p:sp>
      <p:pic>
        <p:nvPicPr>
          <p:cNvPr id="1042" name="Picture 18" descr="https://upload.wikimedia.org/wikipedia/commons/thumb/f/f5/US-FMCSA-Logo.svg/2000px-US-FMCSA-Logo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" y="8229600"/>
            <a:ext cx="1608043" cy="81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1524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SAVE THE DATE!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LT&amp;BTET Train-the-Trainer Course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FILL IN DATE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454057"/>
              </p:ext>
            </p:extLst>
          </p:nvPr>
        </p:nvGraphicFramePr>
        <p:xfrm>
          <a:off x="230981" y="1447800"/>
          <a:ext cx="6566583" cy="8070841"/>
        </p:xfrm>
        <a:graphic>
          <a:graphicData uri="http://schemas.openxmlformats.org/drawingml/2006/table">
            <a:tbl>
              <a:tblPr firstRow="1" bandRow="1"/>
              <a:tblGrid>
                <a:gridCol w="14816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849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478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What?</a:t>
                      </a:r>
                    </a:p>
                    <a:p>
                      <a:endParaRPr lang="en-US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>
                          <a:latin typeface="+mj-lt"/>
                        </a:rPr>
                        <a:t>The</a:t>
                      </a:r>
                      <a:r>
                        <a:rPr lang="en-US" sz="1400" baseline="0" dirty="0">
                          <a:latin typeface="+mj-lt"/>
                        </a:rPr>
                        <a:t> Large Truck &amp; Bus Traffic Enforcement Training Program prepares in-state instructors to deliver a 2-hour  in-service training  program to </a:t>
                      </a:r>
                      <a:r>
                        <a:rPr lang="en-US" sz="1400" u="sng" baseline="0" dirty="0">
                          <a:latin typeface="+mj-lt"/>
                        </a:rPr>
                        <a:t>ALL</a:t>
                      </a:r>
                      <a:r>
                        <a:rPr lang="en-US" sz="1400" baseline="0" dirty="0">
                          <a:latin typeface="+mj-lt"/>
                        </a:rPr>
                        <a:t> local officers and county sheriff deputies.  The course teaches officers to engage large trucks and buses safely and effectively to reduce major crash injuries and fatalities.</a:t>
                      </a:r>
                      <a:endParaRPr lang="en-US" sz="1400" b="0" dirty="0">
                        <a:latin typeface="+mj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642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Where?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San Diego County Sheriff's Department</a:t>
                      </a:r>
                    </a:p>
                    <a:p>
                      <a: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John F. Duffy Administrative </a:t>
                      </a:r>
                      <a:r>
                        <a:rPr lang="en-US" sz="135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Center - Rooms 3 &amp; 4</a:t>
                      </a:r>
                      <a: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/>
                      </a:r>
                      <a:b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9621 Ridgehaven Ct.</a:t>
                      </a:r>
                      <a:b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</a:br>
                      <a:r>
                        <a:rPr lang="en-US" sz="135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San Diego, CA 92123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673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When?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>
                          <a:latin typeface="+mj-lt"/>
                        </a:rPr>
                        <a:t>Date:  Monday, October 24,</a:t>
                      </a:r>
                      <a:r>
                        <a:rPr lang="en-US" sz="1400" baseline="0" dirty="0">
                          <a:latin typeface="+mj-lt"/>
                        </a:rPr>
                        <a:t> 2016: 8:00am to </a:t>
                      </a:r>
                      <a:r>
                        <a:rPr lang="en-US" sz="1400" baseline="0" dirty="0" smtClean="0">
                          <a:latin typeface="+mj-lt"/>
                        </a:rPr>
                        <a:t>12pm</a:t>
                      </a:r>
                    </a:p>
                    <a:p>
                      <a:endParaRPr lang="en-US" sz="1400" baseline="0" dirty="0" smtClean="0">
                        <a:latin typeface="+mj-lt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sng" baseline="0" dirty="0" smtClean="0">
                          <a:latin typeface="+mj-lt"/>
                        </a:rPr>
                        <a:t>OR </a:t>
                      </a:r>
                      <a:r>
                        <a:rPr lang="en-US" sz="1400" baseline="0" dirty="0" smtClean="0">
                          <a:latin typeface="+mj-lt"/>
                        </a:rPr>
                        <a:t>    Tuesday,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October 25,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2016: 8:00am </a:t>
                      </a:r>
                      <a:r>
                        <a:rPr lang="en-US" sz="1400" kern="1200" baseline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to 12pm</a:t>
                      </a:r>
                      <a:endParaRPr lang="en-US" sz="1400" kern="1200" baseline="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33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What to wear?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>
                          <a:latin typeface="+mj-lt"/>
                        </a:rPr>
                        <a:t>Business casual or uniform </a:t>
                      </a:r>
                      <a:r>
                        <a:rPr lang="en-US" sz="1400" dirty="0" smtClean="0">
                          <a:latin typeface="+mj-lt"/>
                        </a:rPr>
                        <a:t>equivalent. No shorts or sandals.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908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Who?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>
                          <a:latin typeface="+mj-lt"/>
                        </a:rPr>
                        <a:t>Instructors, sworn or non-sworn, and any</a:t>
                      </a:r>
                      <a:r>
                        <a:rPr lang="en-US" sz="1400" baseline="0" dirty="0">
                          <a:latin typeface="+mj-lt"/>
                        </a:rPr>
                        <a:t> other personnel </a:t>
                      </a:r>
                      <a:r>
                        <a:rPr lang="en-US" sz="1400" dirty="0">
                          <a:latin typeface="+mj-lt"/>
                        </a:rPr>
                        <a:t>who want to learn more about the LT&amp;BTET program</a:t>
                      </a:r>
                      <a:r>
                        <a:rPr lang="en-US" sz="1400" baseline="0" dirty="0">
                          <a:latin typeface="+mj-lt"/>
                        </a:rPr>
                        <a:t> and its benefits.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3753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How?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>
                          <a:latin typeface="+mj-lt"/>
                        </a:rPr>
                        <a:t>Register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+mj-lt"/>
                        </a:rPr>
                        <a:t>TODAY</a:t>
                      </a:r>
                      <a:r>
                        <a:rPr lang="en-US" sz="1400" dirty="0">
                          <a:latin typeface="+mj-lt"/>
                        </a:rPr>
                        <a:t> by contacting</a:t>
                      </a:r>
                      <a:r>
                        <a:rPr lang="en-US" sz="1400" baseline="0" dirty="0">
                          <a:latin typeface="+mj-lt"/>
                        </a:rPr>
                        <a:t>:</a:t>
                      </a:r>
                    </a:p>
                    <a:p>
                      <a:r>
                        <a:rPr lang="en-US" sz="1350" i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Cpl. Todd Murphy, San Diego County Sheriff's Department</a:t>
                      </a:r>
                      <a:endParaRPr lang="en-US" sz="135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r>
                        <a:rPr lang="en-US" sz="1350" i="1" u="non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5"/>
                        </a:rPr>
                        <a:t>todd.murphy@sdsheriff.org</a:t>
                      </a:r>
                      <a:r>
                        <a:rPr lang="en-US" sz="1350" i="1" u="non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;</a:t>
                      </a:r>
                      <a:r>
                        <a:rPr lang="en-US" sz="1350" i="1" u="none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50" i="1" u="non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Desk</a:t>
                      </a:r>
                      <a:r>
                        <a:rPr lang="en-US" sz="1350" i="1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# 858-505-6596,  OR</a:t>
                      </a:r>
                    </a:p>
                    <a:p>
                      <a:endParaRPr lang="en-US" sz="1400" baseline="0" dirty="0">
                        <a:latin typeface="+mj-lt"/>
                      </a:endParaRPr>
                    </a:p>
                    <a:p>
                      <a:r>
                        <a:rPr lang="en-US" sz="1400" baseline="0" dirty="0">
                          <a:latin typeface="+mj-lt"/>
                        </a:rPr>
                        <a:t>Daniel  Howard: </a:t>
                      </a:r>
                      <a:r>
                        <a:rPr lang="en-US" sz="1400" baseline="0" dirty="0">
                          <a:latin typeface="+mj-lt"/>
                          <a:hlinkClick r:id="rId6"/>
                        </a:rPr>
                        <a:t>danhoward@iadlest.org</a:t>
                      </a:r>
                      <a:endParaRPr lang="en-US" sz="1400" baseline="0" dirty="0">
                        <a:latin typeface="+mj-lt"/>
                      </a:endParaRPr>
                    </a:p>
                    <a:p>
                      <a:r>
                        <a:rPr lang="en-US" sz="1400" baseline="0" dirty="0">
                          <a:latin typeface="+mj-lt"/>
                        </a:rPr>
                        <a:t>609- 284-6019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0973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+mj-lt"/>
                        </a:rPr>
                        <a:t>Why?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Due to their size, large trucks and buses can wreak havoc on our nation’s highways when a crash occurs.  Even though each state has designated officers focusing on traffic enforcement for this population, the number of crashes increases every year.  We know that if local officers--to include city, county and other agencies--will actively enforce unsafe movement violations, then fatalities and crashes will diminish. </a:t>
                      </a:r>
                      <a:endParaRPr lang="en-US" sz="140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2858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Q American Fla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Q American Fla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0" scaled="1"/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09250" dir="3267739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0" scaled="1"/>
        </a:gra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09250" dir="3267739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Q American Fla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Q American Fla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Q American Fla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Q American Fla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Q American Fla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Q American Fla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Q American Flag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250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BQ American Flag</vt:lpstr>
      <vt:lpstr>PowerPoint Presentation</vt:lpstr>
    </vt:vector>
  </TitlesOfParts>
  <Company>USDOT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Data-Driven Approaches to Crime and Traffic Safety (DDACTS)</dc:title>
  <dc:creator>USDOT User</dc:creator>
  <cp:lastModifiedBy>SDSD</cp:lastModifiedBy>
  <cp:revision>45</cp:revision>
  <cp:lastPrinted>2013-01-22T16:39:48Z</cp:lastPrinted>
  <dcterms:created xsi:type="dcterms:W3CDTF">2011-06-10T11:57:12Z</dcterms:created>
  <dcterms:modified xsi:type="dcterms:W3CDTF">2016-09-08T21:57:57Z</dcterms:modified>
</cp:coreProperties>
</file>